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7102475" cy="102330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8" autoAdjust="0"/>
  </p:normalViewPr>
  <p:slideViewPr>
    <p:cSldViewPr>
      <p:cViewPr>
        <p:scale>
          <a:sx n="70" d="100"/>
          <a:sy n="70" d="100"/>
        </p:scale>
        <p:origin x="-1164" y="-87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DEBF2-6EFC-4ED5-9486-84EA7EE8E12D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CD10D-4470-4FE7-B505-3C3CC0F7D5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357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D10D-4470-4FE7-B505-3C3CC0F7D53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42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11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91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95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4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69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87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80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1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6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60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59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D433-8483-4BEB-A189-368F732493B3}" type="datetimeFigureOut">
              <a:rPr lang="hu-HU" smtClean="0"/>
              <a:t>2018.12.17.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EBD1-B6CD-481D-BE7C-F5550065B6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87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mechekconsultativemedicine.com/blog/reversing-autism-2017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useo.hu/" TargetMode="External"/><Relationship Id="rId5" Type="http://schemas.openxmlformats.org/officeDocument/2006/relationships/hyperlink" Target="https://ibs-kisokos.h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apsdiet.hu/" TargetMode="External"/><Relationship Id="rId7" Type="http://schemas.openxmlformats.org/officeDocument/2006/relationships/hyperlink" Target="https://streetkitchen.hu/receptek/hazi_ajvar_pofonegyszeruen/" TargetMode="External"/><Relationship Id="rId2" Type="http://schemas.openxmlformats.org/officeDocument/2006/relationships/hyperlink" Target="http://www.gap-szindroma.hu/gaps/gaps-etre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juduspeckonyha.blogspo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centrumlab.hu/gendiagnosztika-genetikai-vizsgalatok#MTH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bri.hu/konyv/falus_andras.zene-es-egeszseg.html" TargetMode="External"/><Relationship Id="rId4" Type="http://schemas.openxmlformats.org/officeDocument/2006/relationships/hyperlink" Target="https://meddiamond.hu/h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288147"/>
          </a:xfrm>
          <a:ln w="28575">
            <a:solidFill>
              <a:srgbClr val="0070C0"/>
            </a:solidFill>
          </a:ln>
        </p:spPr>
        <p:txBody>
          <a:bodyPr wrap="square" lIns="36000" tIns="36000" rIns="36000" bIns="36000">
            <a:spAutoFit/>
          </a:bodyPr>
          <a:lstStyle/>
          <a:p>
            <a:r>
              <a:rPr lang="hu-HU" sz="1400" dirty="0" smtClean="0"/>
              <a:t>Tombor Péter	Humánus</a:t>
            </a:r>
            <a:r>
              <a:rPr lang="hu-HU" sz="1400" dirty="0"/>
              <a:t> Alapítványi </a:t>
            </a:r>
            <a:r>
              <a:rPr lang="hu-HU" sz="1400" dirty="0" smtClean="0"/>
              <a:t>Általános Iskola   8. osztály	                Varga Mária és Komári </a:t>
            </a:r>
            <a:r>
              <a:rPr lang="hu-HU" sz="1400" dirty="0"/>
              <a:t>Lilla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880784"/>
            <a:ext cx="5040560" cy="719034"/>
          </a:xfrm>
          <a:ln w="28575">
            <a:solidFill>
              <a:srgbClr val="FF0000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l">
              <a:spcBef>
                <a:spcPts val="0"/>
              </a:spcBef>
            </a:pPr>
            <a:r>
              <a:rPr lang="hu-HU" sz="1400" dirty="0" smtClean="0">
                <a:solidFill>
                  <a:schemeClr val="tx1"/>
                </a:solidFill>
              </a:rPr>
              <a:t>Késői beszédindulás, szobatisztaság problémák.  F84.0</a:t>
            </a:r>
          </a:p>
          <a:p>
            <a:pPr algn="l">
              <a:spcBef>
                <a:spcPts val="0"/>
              </a:spcBef>
            </a:pPr>
            <a:r>
              <a:rPr lang="hu-HU" sz="1400" dirty="0" smtClean="0">
                <a:solidFill>
                  <a:schemeClr val="tx1"/>
                </a:solidFill>
              </a:rPr>
              <a:t>Autizmus jellemző tünet együttes</a:t>
            </a:r>
          </a:p>
          <a:p>
            <a:pPr algn="l">
              <a:spcBef>
                <a:spcPts val="0"/>
              </a:spcBef>
            </a:pPr>
            <a:r>
              <a:rPr lang="hu-HU" sz="1400" dirty="0" smtClean="0">
                <a:solidFill>
                  <a:schemeClr val="tx1"/>
                </a:solidFill>
              </a:rPr>
              <a:t>Korai Fejlesztő beszédindítás, </a:t>
            </a:r>
            <a:r>
              <a:rPr lang="hu-HU" sz="1400" dirty="0" err="1" smtClean="0">
                <a:solidFill>
                  <a:schemeClr val="tx1"/>
                </a:solidFill>
              </a:rPr>
              <a:t>NevTan</a:t>
            </a:r>
            <a:r>
              <a:rPr lang="hu-HU" sz="1400" dirty="0" smtClean="0">
                <a:solidFill>
                  <a:schemeClr val="tx1"/>
                </a:solidFill>
              </a:rPr>
              <a:t>: </a:t>
            </a:r>
            <a:r>
              <a:rPr lang="hu-HU" sz="1400" dirty="0" err="1" smtClean="0">
                <a:solidFill>
                  <a:schemeClr val="tx1"/>
                </a:solidFill>
              </a:rPr>
              <a:t>Ayres</a:t>
            </a:r>
            <a:r>
              <a:rPr lang="hu-HU" sz="1400" dirty="0" smtClean="0">
                <a:solidFill>
                  <a:schemeClr val="tx1"/>
                </a:solidFill>
              </a:rPr>
              <a:t> , koordináció, egyensúly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267439" y="4725146"/>
            <a:ext cx="4968552" cy="93447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wrap="square" lIns="36000" tIns="36000" rIns="36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/>
              <a:t>Beszélj Velem Alapítványi </a:t>
            </a:r>
            <a:r>
              <a:rPr lang="hu-HU" sz="1400" dirty="0" smtClean="0"/>
              <a:t>Óvoda  	 	</a:t>
            </a:r>
            <a:r>
              <a:rPr lang="hu-HU" sz="1400" dirty="0"/>
              <a:t>	</a:t>
            </a:r>
            <a:r>
              <a:rPr lang="hu-HU" sz="1400" dirty="0" smtClean="0"/>
              <a:t>2év</a:t>
            </a:r>
            <a:br>
              <a:rPr lang="hu-HU" sz="1400" dirty="0" smtClean="0"/>
            </a:br>
            <a:r>
              <a:rPr lang="hu-HU" sz="1400" dirty="0" smtClean="0"/>
              <a:t>   Finom </a:t>
            </a:r>
            <a:r>
              <a:rPr lang="hu-HU" sz="1400" dirty="0" err="1" smtClean="0"/>
              <a:t>motorika</a:t>
            </a:r>
            <a:r>
              <a:rPr lang="hu-HU" sz="1400" dirty="0" smtClean="0"/>
              <a:t>, nagymozgások, logopédia</a:t>
            </a:r>
          </a:p>
          <a:p>
            <a:pPr algn="l"/>
            <a:r>
              <a:rPr lang="hu-HU" sz="1400" dirty="0" smtClean="0"/>
              <a:t>   BHRG, </a:t>
            </a:r>
            <a:r>
              <a:rPr lang="hu-HU" sz="1400" dirty="0" err="1" smtClean="0"/>
              <a:t>Lovasterápia</a:t>
            </a:r>
            <a:endParaRPr lang="hu-HU" sz="1400" dirty="0" smtClean="0"/>
          </a:p>
          <a:p>
            <a:pPr algn="l"/>
            <a:r>
              <a:rPr lang="hu-HU" sz="1400" dirty="0" smtClean="0"/>
              <a:t>Szegregáció. Egyre aggasztóbb állapot, ADHD jellegű viselkedés</a:t>
            </a:r>
            <a:endParaRPr lang="hu-HU" sz="14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455245" y="3195781"/>
            <a:ext cx="5400600" cy="136536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wrap="square" lIns="36000" tIns="36000" rIns="36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/>
              <a:t>Neszmélyi Úti Óvoda</a:t>
            </a:r>
            <a:r>
              <a:rPr lang="hu-HU" sz="1400" dirty="0" smtClean="0"/>
              <a:t>,</a:t>
            </a:r>
            <a:r>
              <a:rPr lang="hu-HU" sz="1400" dirty="0"/>
              <a:t>  integrált óvodai </a:t>
            </a:r>
            <a:r>
              <a:rPr lang="hu-HU" sz="1400" dirty="0" smtClean="0"/>
              <a:t>fejlesztés		          1 év</a:t>
            </a:r>
          </a:p>
          <a:p>
            <a:pPr algn="l"/>
            <a:r>
              <a:rPr lang="hu-HU" sz="1400" i="1" dirty="0" smtClean="0"/>
              <a:t>   Farkas </a:t>
            </a:r>
            <a:r>
              <a:rPr lang="hu-HU" sz="1400" i="1" dirty="0"/>
              <a:t>Edit</a:t>
            </a:r>
            <a:r>
              <a:rPr lang="hu-HU" sz="1400" dirty="0"/>
              <a:t> gyógypedagógus, </a:t>
            </a:r>
            <a:r>
              <a:rPr lang="hu-HU" sz="1400" dirty="0" err="1" smtClean="0"/>
              <a:t>pszichopedagógus</a:t>
            </a:r>
            <a:r>
              <a:rPr lang="hu-HU" sz="1400" dirty="0" smtClean="0"/>
              <a:t>. </a:t>
            </a:r>
          </a:p>
          <a:p>
            <a:pPr algn="l"/>
            <a:r>
              <a:rPr lang="hu-HU" sz="1400" dirty="0" smtClean="0"/>
              <a:t>   Autizmussal élő gyermekek speciális nevelése, fejlesztése, oktatása. </a:t>
            </a:r>
          </a:p>
          <a:p>
            <a:pPr algn="l"/>
            <a:r>
              <a:rPr lang="hu-HU" sz="1400" dirty="0"/>
              <a:t> </a:t>
            </a:r>
            <a:r>
              <a:rPr lang="hu-HU" sz="1400" dirty="0" smtClean="0"/>
              <a:t>  Szülői tréning. Barátok, szocializáció, viselkedés javulás</a:t>
            </a:r>
          </a:p>
          <a:p>
            <a:pPr algn="l"/>
            <a:r>
              <a:rPr lang="hu-HU" sz="1400" b="1" dirty="0" err="1"/>
              <a:t>Fiona</a:t>
            </a:r>
            <a:r>
              <a:rPr lang="hu-HU" sz="1400" b="1" dirty="0"/>
              <a:t> </a:t>
            </a:r>
            <a:r>
              <a:rPr lang="hu-HU" sz="1400" b="1" dirty="0" err="1"/>
              <a:t>Speirs</a:t>
            </a:r>
            <a:r>
              <a:rPr lang="hu-HU" sz="1400" b="1" dirty="0"/>
              <a:t>: Ö.T.V.E.N. </a:t>
            </a:r>
            <a:r>
              <a:rPr lang="hu-HU" sz="1400" dirty="0"/>
              <a:t> </a:t>
            </a:r>
            <a:r>
              <a:rPr lang="hu-HU" sz="1400" dirty="0" smtClean="0"/>
              <a:t>Önismeret</a:t>
            </a:r>
            <a:r>
              <a:rPr lang="hu-HU" sz="1400" dirty="0"/>
              <a:t>, társas viselkedés és </a:t>
            </a:r>
            <a:r>
              <a:rPr lang="hu-HU" sz="1400" dirty="0" smtClean="0"/>
              <a:t>egészségnevelés</a:t>
            </a:r>
          </a:p>
          <a:p>
            <a:pPr algn="r"/>
            <a:r>
              <a:rPr lang="hu-HU" sz="1400" dirty="0" smtClean="0"/>
              <a:t> Tartalmilag </a:t>
            </a:r>
            <a:r>
              <a:rPr lang="hu-HU" sz="1400" dirty="0"/>
              <a:t>és mennyiségileg az autizmusra adaptált tananyag</a:t>
            </a:r>
            <a:r>
              <a:rPr lang="hu-HU" sz="1400" dirty="0" smtClean="0"/>
              <a:t>.</a:t>
            </a:r>
            <a:endParaRPr lang="hu-HU" sz="14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940152" y="692696"/>
            <a:ext cx="2659832" cy="93447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wrap="square" lIns="36000" tIns="36000" rIns="36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400" dirty="0" smtClean="0"/>
              <a:t>Magasan funkcionáló </a:t>
            </a:r>
            <a:r>
              <a:rPr lang="hu-HU" sz="1400" dirty="0" err="1" smtClean="0"/>
              <a:t>auti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Gyermekvasutas 101/5</a:t>
            </a:r>
            <a:br>
              <a:rPr lang="hu-HU" sz="1400" dirty="0" smtClean="0"/>
            </a:br>
            <a:r>
              <a:rPr lang="hu-HU" sz="1400" dirty="0" smtClean="0"/>
              <a:t>Kitűnő tanuló</a:t>
            </a:r>
          </a:p>
          <a:p>
            <a:pPr algn="r"/>
            <a:r>
              <a:rPr lang="hu-HU" sz="1400" dirty="0" smtClean="0"/>
              <a:t>Gimnázium választás előtt vagyunk </a:t>
            </a:r>
            <a:endParaRPr lang="hu-HU" sz="1400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419872" y="1844824"/>
            <a:ext cx="4824536" cy="1149921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wrap="square" lIns="36000" tIns="36000" rIns="36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 smtClean="0"/>
              <a:t>Iskola választás. </a:t>
            </a:r>
          </a:p>
          <a:p>
            <a:pPr algn="l"/>
            <a:r>
              <a:rPr lang="hu-HU" sz="1400" dirty="0" smtClean="0"/>
              <a:t>INPP,  túlhallás (XI. logopédia), Mozgás terápiák  (AIT, TSMT)</a:t>
            </a:r>
          </a:p>
          <a:p>
            <a:pPr algn="l"/>
            <a:r>
              <a:rPr lang="hu-HU" sz="1400" dirty="0" err="1"/>
              <a:t>Neurofeedback</a:t>
            </a:r>
            <a:r>
              <a:rPr lang="hu-HU" sz="1400" dirty="0"/>
              <a:t> (V. </a:t>
            </a:r>
            <a:r>
              <a:rPr lang="hu-HU" sz="1400" dirty="0" err="1"/>
              <a:t>NevTan</a:t>
            </a:r>
            <a:r>
              <a:rPr lang="hu-HU" sz="1400" dirty="0" smtClean="0"/>
              <a:t>)</a:t>
            </a:r>
          </a:p>
          <a:p>
            <a:pPr algn="l"/>
            <a:r>
              <a:rPr lang="hu-HU" sz="1400" dirty="0" err="1" smtClean="0"/>
              <a:t>Irisz</a:t>
            </a:r>
            <a:r>
              <a:rPr lang="hu-HU" sz="1400" dirty="0" smtClean="0"/>
              <a:t> diagnosztika – IBS (elvékonyuló vékonybélfal), </a:t>
            </a:r>
            <a:r>
              <a:rPr lang="hu-HU" sz="1400" dirty="0" err="1" smtClean="0"/>
              <a:t>GAPs</a:t>
            </a:r>
            <a:r>
              <a:rPr lang="hu-HU" sz="1400" dirty="0"/>
              <a:t> </a:t>
            </a:r>
            <a:r>
              <a:rPr lang="hu-HU" sz="1400" dirty="0" smtClean="0"/>
              <a:t>étrend </a:t>
            </a:r>
          </a:p>
          <a:p>
            <a:pPr algn="l"/>
            <a:r>
              <a:rPr lang="hu-HU" sz="1400" dirty="0" err="1" smtClean="0"/>
              <a:t>Biorezonancia</a:t>
            </a:r>
            <a:r>
              <a:rPr lang="hu-HU" sz="1400" dirty="0" smtClean="0"/>
              <a:t> – étel érzékenység, allergia. Diagnosztika és kezelés</a:t>
            </a:r>
            <a:endParaRPr lang="hu-HU" sz="1400" dirty="0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67544" y="692696"/>
            <a:ext cx="2448272" cy="93447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wrap="square" lIns="36000" tIns="36000" rIns="36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 smtClean="0"/>
              <a:t>Zeneterápia, Művészet terápia</a:t>
            </a:r>
            <a:br>
              <a:rPr lang="hu-HU" sz="1400" dirty="0" smtClean="0"/>
            </a:br>
            <a:r>
              <a:rPr lang="hu-HU" sz="1400" dirty="0" smtClean="0"/>
              <a:t>Gyógytorna, </a:t>
            </a:r>
            <a:r>
              <a:rPr lang="hu-HU" sz="1400" dirty="0" err="1" smtClean="0"/>
              <a:t>gyógyúszás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Szolfézs, furulya, sport</a:t>
            </a:r>
            <a:br>
              <a:rPr lang="hu-HU" sz="1400" dirty="0" smtClean="0"/>
            </a:br>
            <a:r>
              <a:rPr lang="hu-HU" sz="1400" dirty="0" err="1" smtClean="0"/>
              <a:t>Huminiqum</a:t>
            </a:r>
            <a:r>
              <a:rPr lang="hu-HU" sz="1400" dirty="0" smtClean="0"/>
              <a:t>, </a:t>
            </a:r>
            <a:r>
              <a:rPr lang="hu-HU" sz="1400" dirty="0" err="1" smtClean="0"/>
              <a:t>Esprico</a:t>
            </a:r>
            <a:endParaRPr lang="hu-HU" sz="1400" dirty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3131840" y="800418"/>
            <a:ext cx="2520280" cy="71903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wrap="square" lIns="36000" tIns="36000" rIns="36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 smtClean="0"/>
              <a:t>Valószínűsíthető</a:t>
            </a:r>
          </a:p>
          <a:p>
            <a:r>
              <a:rPr lang="hu-HU" sz="1400" dirty="0" smtClean="0"/>
              <a:t>SPD Szenzoros </a:t>
            </a:r>
            <a:r>
              <a:rPr lang="hu-HU" sz="1400" dirty="0"/>
              <a:t>Feldolgozási </a:t>
            </a:r>
            <a:r>
              <a:rPr lang="hu-HU" sz="1400" dirty="0" smtClean="0"/>
              <a:t>Zavar </a:t>
            </a:r>
            <a:r>
              <a:rPr lang="hu-HU" sz="1400" dirty="0"/>
              <a:t>az ingerekre való </a:t>
            </a:r>
            <a:r>
              <a:rPr lang="hu-HU" sz="1400" dirty="0" smtClean="0"/>
              <a:t>túlérzékenység </a:t>
            </a:r>
            <a:endParaRPr lang="hu-H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9621"/>
            <a:ext cx="2100230" cy="18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0374"/>
            <a:ext cx="1485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7" y="116632"/>
            <a:ext cx="8420549" cy="864096"/>
          </a:xfrm>
        </p:spPr>
        <p:txBody>
          <a:bodyPr lIns="36000" tIns="36000" rIns="36000" bIns="36000">
            <a:normAutofit/>
          </a:bodyPr>
          <a:lstStyle/>
          <a:p>
            <a:r>
              <a:rPr lang="hu-HU" sz="1400" dirty="0"/>
              <a:t>A fejlődés során feltárt </a:t>
            </a:r>
            <a:r>
              <a:rPr lang="hu-HU" sz="1400" dirty="0" smtClean="0"/>
              <a:t>általánosítható sajátosságok.</a:t>
            </a:r>
            <a:br>
              <a:rPr lang="hu-HU" sz="1400" dirty="0" smtClean="0"/>
            </a:br>
            <a:r>
              <a:rPr lang="hu-HU" sz="1400" dirty="0" smtClean="0"/>
              <a:t>IBS </a:t>
            </a:r>
            <a:r>
              <a:rPr lang="hu-HU" sz="1400" dirty="0"/>
              <a:t>(</a:t>
            </a:r>
            <a:r>
              <a:rPr lang="hu-HU" sz="1400" dirty="0" err="1"/>
              <a:t>irritábilis</a:t>
            </a:r>
            <a:r>
              <a:rPr lang="hu-HU" sz="1400" dirty="0"/>
              <a:t> bél szindróma, az emésztőrendszer </a:t>
            </a:r>
            <a:r>
              <a:rPr lang="hu-HU" sz="1400" dirty="0" smtClean="0"/>
              <a:t>funkciózavara)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hu-HU" sz="1400" dirty="0" smtClean="0"/>
              <a:t>Étel </a:t>
            </a:r>
            <a:r>
              <a:rPr lang="hu-HU" sz="1400" dirty="0"/>
              <a:t>érzékenység és </a:t>
            </a:r>
            <a:r>
              <a:rPr lang="hu-HU" sz="1400" dirty="0" smtClean="0"/>
              <a:t>allergia</a:t>
            </a:r>
            <a:endParaRPr lang="hu-HU" sz="1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8064896" cy="79208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Az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autizmus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visszafordítása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Nemechek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protokollal</a:t>
            </a:r>
            <a:r>
              <a:rPr lang="en-US" sz="1400" dirty="0" smtClean="0">
                <a:solidFill>
                  <a:schemeClr val="tx1"/>
                </a:solidFill>
              </a:rPr>
              <a:t> – SIBO, </a:t>
            </a:r>
            <a:r>
              <a:rPr lang="en-US" sz="1400" dirty="0" err="1" smtClean="0">
                <a:solidFill>
                  <a:schemeClr val="tx1"/>
                </a:solidFill>
              </a:rPr>
              <a:t>bélbaktériumok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propionoc</a:t>
            </a:r>
            <a:r>
              <a:rPr lang="en-US" sz="1400" dirty="0" smtClean="0">
                <a:solidFill>
                  <a:schemeClr val="tx1"/>
                </a:solidFill>
              </a:rPr>
              <a:t> acid 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hu-HU" sz="1400" dirty="0" smtClean="0">
                <a:hlinkClick r:id="rId3"/>
              </a:rPr>
              <a:t>https</a:t>
            </a:r>
            <a:r>
              <a:rPr lang="hu-HU" sz="1400" dirty="0">
                <a:hlinkClick r:id="rId3"/>
              </a:rPr>
              <a:t>://www.nemechekconsultativemedicine.com/blog/reversing-autism-2017</a:t>
            </a:r>
            <a:r>
              <a:rPr lang="hu-HU" sz="1400" dirty="0" smtClean="0">
                <a:hlinkClick r:id="rId3"/>
              </a:rPr>
              <a:t>/</a:t>
            </a:r>
            <a:endParaRPr lang="en-US" sz="1400" dirty="0" smtClean="0"/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Oliva </a:t>
            </a:r>
            <a:r>
              <a:rPr lang="en-US" sz="1400" dirty="0" err="1">
                <a:solidFill>
                  <a:schemeClr val="tx1"/>
                </a:solidFill>
              </a:rPr>
              <a:t>olaj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és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inulin (</a:t>
            </a:r>
            <a:r>
              <a:rPr lang="hu-HU" sz="1400" dirty="0" smtClean="0">
                <a:solidFill>
                  <a:schemeClr val="tx1"/>
                </a:solidFill>
              </a:rPr>
              <a:t>szénhidrátvegyület</a:t>
            </a:r>
            <a:r>
              <a:rPr lang="hu-HU" sz="1400" dirty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amely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még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nem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hu-HU" sz="1400" dirty="0" smtClean="0">
                <a:solidFill>
                  <a:schemeClr val="tx1"/>
                </a:solidFill>
              </a:rPr>
              <a:t>keményítő </a:t>
            </a:r>
            <a:r>
              <a:rPr lang="en-US" sz="1400" dirty="0" smtClean="0">
                <a:solidFill>
                  <a:schemeClr val="tx1"/>
                </a:solidFill>
              </a:rPr>
              <a:t>de </a:t>
            </a:r>
            <a:r>
              <a:rPr lang="en-US" sz="1400" dirty="0" err="1" smtClean="0">
                <a:solidFill>
                  <a:schemeClr val="tx1"/>
                </a:solidFill>
              </a:rPr>
              <a:t>már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hu-HU" sz="1400" dirty="0" smtClean="0">
                <a:solidFill>
                  <a:schemeClr val="tx1"/>
                </a:solidFill>
              </a:rPr>
              <a:t>nem </a:t>
            </a:r>
            <a:r>
              <a:rPr lang="hu-HU" sz="1400" dirty="0">
                <a:solidFill>
                  <a:schemeClr val="tx1"/>
                </a:solidFill>
              </a:rPr>
              <a:t>tekinthető cukornak </a:t>
            </a:r>
            <a:r>
              <a:rPr lang="hu-HU" sz="1400" dirty="0" smtClean="0">
                <a:solidFill>
                  <a:schemeClr val="tx1"/>
                </a:solidFill>
              </a:rPr>
              <a:t>sem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/>
          </a:p>
          <a:p>
            <a:endParaRPr lang="hu-H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718518" cy="3791514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418874" y="1109801"/>
            <a:ext cx="2227696" cy="432048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 smtClean="0">
                <a:hlinkClick r:id="rId5"/>
              </a:rPr>
              <a:t>https</a:t>
            </a:r>
            <a:r>
              <a:rPr lang="hu-HU" sz="1400" dirty="0">
                <a:hlinkClick r:id="rId5"/>
              </a:rPr>
              <a:t>://ibs-kisokos.hu</a:t>
            </a:r>
            <a:r>
              <a:rPr lang="hu-HU" sz="1400" dirty="0" smtClean="0">
                <a:hlinkClick r:id="rId5"/>
              </a:rPr>
              <a:t>/</a:t>
            </a:r>
            <a:endParaRPr lang="hu-HU" sz="1400" dirty="0"/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611560" y="4941168"/>
            <a:ext cx="8035010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		d</a:t>
            </a:r>
            <a:r>
              <a:rPr lang="pt-BR" sz="1400" dirty="0" smtClean="0">
                <a:solidFill>
                  <a:schemeClr val="tx1"/>
                </a:solidFill>
              </a:rPr>
              <a:t>r</a:t>
            </a:r>
            <a:r>
              <a:rPr lang="pt-BR" sz="1400" dirty="0">
                <a:solidFill>
                  <a:schemeClr val="tx1"/>
                </a:solidFill>
              </a:rPr>
              <a:t>. Guseo András – pszichiáter, neurológus, SM specialusta, funkcionális </a:t>
            </a:r>
            <a:r>
              <a:rPr lang="pt-BR" sz="1400" dirty="0" smtClean="0">
                <a:solidFill>
                  <a:schemeClr val="tx1"/>
                </a:solidFill>
              </a:rPr>
              <a:t>orvos</a:t>
            </a:r>
          </a:p>
          <a:p>
            <a:pPr algn="r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	                  </a:t>
            </a:r>
            <a:r>
              <a:rPr lang="en-US" sz="1400" dirty="0" err="1" smtClean="0">
                <a:solidFill>
                  <a:schemeClr val="tx1"/>
                </a:solidFill>
              </a:rPr>
              <a:t>Mikrobiom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bél</a:t>
            </a:r>
            <a:r>
              <a:rPr lang="en-US" sz="1400" dirty="0" smtClean="0">
                <a:solidFill>
                  <a:schemeClr val="tx1"/>
                </a:solidFill>
              </a:rPr>
              <a:t> – </a:t>
            </a:r>
            <a:r>
              <a:rPr lang="en-US" sz="1400" dirty="0" err="1" smtClean="0">
                <a:solidFill>
                  <a:schemeClr val="tx1"/>
                </a:solidFill>
              </a:rPr>
              <a:t>agy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tengely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baktériumaink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és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az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immunrendszer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  </a:t>
            </a:r>
            <a:r>
              <a:rPr lang="pt-BR" sz="1400" dirty="0">
                <a:solidFill>
                  <a:schemeClr val="tx1"/>
                </a:solidFill>
                <a:hlinkClick r:id="rId6"/>
              </a:rPr>
              <a:t>https://guseo.hu</a:t>
            </a:r>
            <a:r>
              <a:rPr lang="pt-BR" sz="1400" dirty="0" smtClean="0">
                <a:solidFill>
                  <a:schemeClr val="tx1"/>
                </a:solidFill>
                <a:hlinkClick r:id="rId6"/>
              </a:rPr>
              <a:t>/</a:t>
            </a:r>
            <a:endParaRPr lang="pt-BR" sz="1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sz="1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hu-HU" sz="1400" dirty="0" smtClean="0">
                <a:solidFill>
                  <a:schemeClr val="tx1"/>
                </a:solidFill>
              </a:rPr>
              <a:t>FOODTEST </a:t>
            </a:r>
            <a:r>
              <a:rPr lang="hu-HU" sz="1400" dirty="0">
                <a:solidFill>
                  <a:schemeClr val="tx1"/>
                </a:solidFill>
              </a:rPr>
              <a:t>200+ laboratóriumi vizsgálattal </a:t>
            </a:r>
            <a:r>
              <a:rPr lang="hu-HU" sz="1400" dirty="0" smtClean="0">
                <a:solidFill>
                  <a:schemeClr val="tx1"/>
                </a:solidFill>
              </a:rPr>
              <a:t>több mint </a:t>
            </a:r>
            <a:r>
              <a:rPr lang="hu-HU" sz="1400" dirty="0">
                <a:solidFill>
                  <a:schemeClr val="tx1"/>
                </a:solidFill>
              </a:rPr>
              <a:t>220 féle ételérzékenység mutatható ki.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hu-HU" sz="1400" dirty="0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6084168" y="1700808"/>
            <a:ext cx="2780689" cy="51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 err="1">
                <a:solidFill>
                  <a:schemeClr val="tx1"/>
                </a:solidFill>
              </a:rPr>
              <a:t>P</a:t>
            </a:r>
            <a:r>
              <a:rPr lang="hu-HU" sz="1500" dirty="0" err="1" smtClean="0">
                <a:solidFill>
                  <a:schemeClr val="tx1"/>
                </a:solidFill>
              </a:rPr>
              <a:t>robiotiku</a:t>
            </a:r>
            <a:r>
              <a:rPr lang="en-US" sz="1500" dirty="0" err="1" smtClean="0">
                <a:solidFill>
                  <a:schemeClr val="tx1"/>
                </a:solidFill>
              </a:rPr>
              <a:t>mok</a:t>
            </a:r>
            <a:r>
              <a:rPr lang="hu-HU" sz="1500" dirty="0">
                <a:solidFill>
                  <a:schemeClr val="tx1"/>
                </a:solidFill>
              </a:rPr>
              <a:t> és </a:t>
            </a:r>
            <a:r>
              <a:rPr lang="hu-HU" sz="1500" dirty="0" err="1" smtClean="0">
                <a:solidFill>
                  <a:schemeClr val="tx1"/>
                </a:solidFill>
              </a:rPr>
              <a:t>prebiotiku</a:t>
            </a:r>
            <a:r>
              <a:rPr lang="en-US" sz="1500" dirty="0" err="1" smtClean="0">
                <a:solidFill>
                  <a:schemeClr val="tx1"/>
                </a:solidFill>
              </a:rPr>
              <a:t>mok</a:t>
            </a:r>
            <a:r>
              <a:rPr lang="en-US" sz="1500" dirty="0" smtClean="0">
                <a:solidFill>
                  <a:schemeClr val="tx1"/>
                </a:solidFill>
              </a:rPr>
              <a:t>  </a:t>
            </a:r>
            <a:endParaRPr lang="en-US" sz="1500" dirty="0" smtClean="0"/>
          </a:p>
          <a:p>
            <a:endParaRPr lang="hu-H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47" y="2213316"/>
            <a:ext cx="3778711" cy="270107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66199" y="692695"/>
            <a:ext cx="6209837" cy="1387145"/>
          </a:xfrm>
          <a:prstGeom prst="rect">
            <a:avLst/>
          </a:prstGeom>
        </p:spPr>
        <p:txBody>
          <a:bodyPr vert="horz" lIns="36000" tIns="36000" rIns="36000" bIns="3600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hu-HU" sz="1400" dirty="0" smtClean="0"/>
              <a:t>A GAP szindrómáról minden, étrendi ajánlásokkal. </a:t>
            </a:r>
            <a:r>
              <a:rPr lang="hu-HU" sz="1400" dirty="0"/>
              <a:t>Illés </a:t>
            </a:r>
            <a:r>
              <a:rPr lang="hu-HU" sz="1400" dirty="0" smtClean="0"/>
              <a:t>Orsolya, ABA terapeuta oldala</a:t>
            </a:r>
          </a:p>
          <a:p>
            <a:pPr algn="l"/>
            <a:r>
              <a:rPr lang="hu-HU" sz="1400" dirty="0" smtClean="0">
                <a:hlinkClick r:id="rId2"/>
              </a:rPr>
              <a:t>http</a:t>
            </a:r>
            <a:r>
              <a:rPr lang="hu-HU" sz="1400" dirty="0">
                <a:hlinkClick r:id="rId2"/>
              </a:rPr>
              <a:t>://www.gap-szindroma.hu/gaps/gaps-etrend</a:t>
            </a:r>
            <a:r>
              <a:rPr lang="hu-HU" sz="1400" dirty="0" smtClean="0">
                <a:hlinkClick r:id="rId2"/>
              </a:rPr>
              <a:t>/</a:t>
            </a:r>
            <a:endParaRPr lang="hu-HU" sz="1400" dirty="0" smtClean="0"/>
          </a:p>
          <a:p>
            <a:pPr algn="l"/>
            <a:endParaRPr lang="hu-HU" sz="400" i="1" dirty="0" smtClean="0"/>
          </a:p>
          <a:p>
            <a:pPr algn="l"/>
            <a:r>
              <a:rPr lang="hu-HU" sz="1400" i="1" dirty="0" smtClean="0"/>
              <a:t>Dr</a:t>
            </a:r>
            <a:r>
              <a:rPr lang="hu-HU" sz="1400" i="1" dirty="0"/>
              <a:t>. </a:t>
            </a:r>
            <a:r>
              <a:rPr lang="hu-HU" sz="1400" i="1" dirty="0" err="1"/>
              <a:t>Natasha</a:t>
            </a:r>
            <a:r>
              <a:rPr lang="hu-HU" sz="1400" i="1" dirty="0"/>
              <a:t> </a:t>
            </a:r>
            <a:r>
              <a:rPr lang="hu-HU" sz="1400" i="1" dirty="0" err="1" smtClean="0"/>
              <a:t>Campbell-Mcbride</a:t>
            </a:r>
            <a:r>
              <a:rPr lang="hu-HU" sz="1400" i="1" dirty="0" smtClean="0"/>
              <a:t> </a:t>
            </a:r>
            <a:r>
              <a:rPr lang="hu-HU" sz="1400" b="1" dirty="0" err="1" smtClean="0"/>
              <a:t>Gap-szindróma</a:t>
            </a:r>
            <a:r>
              <a:rPr lang="hu-HU" sz="1400" b="1" dirty="0" smtClean="0"/>
              <a:t> </a:t>
            </a:r>
            <a:r>
              <a:rPr lang="hu-HU" sz="1400" b="1" dirty="0"/>
              <a:t>- Az emésztés és a pszichológia </a:t>
            </a:r>
            <a:r>
              <a:rPr lang="hu-HU" sz="1400" b="1" dirty="0" smtClean="0"/>
              <a:t>kapcsolata</a:t>
            </a:r>
            <a:r>
              <a:rPr lang="hu-HU" sz="1400" b="1" dirty="0"/>
              <a:t> - Kézikönyv a pszichológia zavarok természetes </a:t>
            </a:r>
            <a:r>
              <a:rPr lang="hu-HU" sz="1400" b="1" dirty="0" smtClean="0"/>
              <a:t>gyógyításához</a:t>
            </a:r>
          </a:p>
          <a:p>
            <a:pPr algn="l"/>
            <a:endParaRPr lang="hu-HU" sz="400" b="1" dirty="0" smtClean="0"/>
          </a:p>
          <a:p>
            <a:pPr algn="l"/>
            <a:r>
              <a:rPr lang="hu-HU" sz="1900" dirty="0" err="1" smtClean="0">
                <a:solidFill>
                  <a:srgbClr val="FF0000"/>
                </a:solidFill>
              </a:rPr>
              <a:t>Glutén</a:t>
            </a:r>
            <a:r>
              <a:rPr lang="hu-HU" sz="1900" dirty="0">
                <a:solidFill>
                  <a:srgbClr val="FF0000"/>
                </a:solidFill>
              </a:rPr>
              <a:t> </a:t>
            </a:r>
            <a:r>
              <a:rPr lang="hu-HU" sz="1900" dirty="0" smtClean="0">
                <a:solidFill>
                  <a:srgbClr val="FF0000"/>
                </a:solidFill>
              </a:rPr>
              <a:t>és tejmentes étrend - hiánypótlás</a:t>
            </a:r>
            <a:endParaRPr lang="hu-HU" sz="1900" b="1" dirty="0" smtClean="0">
              <a:solidFill>
                <a:srgbClr val="FF0000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72180" y="188640"/>
            <a:ext cx="8304277" cy="43204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00" dirty="0" smtClean="0"/>
              <a:t>A </a:t>
            </a:r>
            <a:r>
              <a:rPr lang="hu-HU" sz="1600" dirty="0" err="1" smtClean="0"/>
              <a:t>GAPs</a:t>
            </a:r>
            <a:r>
              <a:rPr lang="hu-HU" sz="1600" dirty="0" smtClean="0"/>
              <a:t> étrend.</a:t>
            </a:r>
            <a:endParaRPr lang="hu-HU" sz="16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72180" y="2147764"/>
            <a:ext cx="5688632" cy="648072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>
                <a:hlinkClick r:id="rId3"/>
              </a:rPr>
              <a:t>http://gapsdiet.hu</a:t>
            </a:r>
            <a:r>
              <a:rPr lang="hu-HU" sz="1400" dirty="0" smtClean="0">
                <a:hlinkClick r:id="rId3"/>
              </a:rPr>
              <a:t>/</a:t>
            </a:r>
            <a:endParaRPr lang="hu-HU" sz="1400" dirty="0" smtClean="0"/>
          </a:p>
          <a:p>
            <a:pPr algn="l"/>
            <a:endParaRPr lang="hu-HU" sz="800" dirty="0" smtClean="0"/>
          </a:p>
          <a:p>
            <a:pPr algn="l"/>
            <a:r>
              <a:rPr lang="hu-HU" sz="1400" dirty="0" smtClean="0">
                <a:hlinkClick r:id="rId4"/>
              </a:rPr>
              <a:t>http</a:t>
            </a:r>
            <a:r>
              <a:rPr lang="hu-HU" sz="1400" dirty="0">
                <a:hlinkClick r:id="rId4"/>
              </a:rPr>
              <a:t>://juduspeckonyha.blogspot.com</a:t>
            </a:r>
            <a:r>
              <a:rPr lang="hu-HU" sz="1400" dirty="0" smtClean="0">
                <a:hlinkClick r:id="rId4"/>
              </a:rPr>
              <a:t>/</a:t>
            </a:r>
            <a:endParaRPr lang="hu-HU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84" y="779181"/>
            <a:ext cx="1715655" cy="24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9" y="2856807"/>
            <a:ext cx="3915981" cy="25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4860032" y="3212975"/>
            <a:ext cx="4076011" cy="2658439"/>
          </a:xfrm>
          <a:prstGeom prst="rect">
            <a:avLst/>
          </a:prstGeom>
        </p:spPr>
        <p:txBody>
          <a:bodyPr vert="horz" lIns="36000" tIns="36000" rIns="36000" bIns="3600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  <a:spcAft>
                <a:spcPts val="600"/>
              </a:spcAft>
            </a:pPr>
            <a:r>
              <a:rPr lang="hu-HU" sz="1400" dirty="0" smtClean="0"/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Saját kedvenc étrendi ajánlások:</a:t>
            </a: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hu-HU" sz="1400" dirty="0" smtClean="0"/>
              <a:t>Velős csontos, lassú tűzön főtt húsleves</a:t>
            </a: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hu-HU" sz="1400" u="sng" dirty="0" smtClean="0"/>
              <a:t>Keresztes virágúak: </a:t>
            </a:r>
            <a:r>
              <a:rPr lang="hu-HU" sz="1400" dirty="0"/>
              <a:t>Brokkoli, karfiol, bimbós kel, fodros kel, káposzta</a:t>
            </a:r>
            <a:r>
              <a:rPr lang="hu-HU" sz="1400" dirty="0" smtClean="0"/>
              <a:t>.</a:t>
            </a: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hu-HU" sz="1400" u="sng" dirty="0" smtClean="0"/>
              <a:t>Párolt (</a:t>
            </a:r>
            <a:r>
              <a:rPr lang="hu-HU" sz="1400" u="sng" dirty="0" err="1" smtClean="0"/>
              <a:t>olivaolaj</a:t>
            </a:r>
            <a:r>
              <a:rPr lang="hu-HU" sz="1400" u="sng" dirty="0" smtClean="0"/>
              <a:t>) zöldségek</a:t>
            </a:r>
            <a:r>
              <a:rPr lang="hu-HU" sz="1400" dirty="0" smtClean="0"/>
              <a:t>: cékla,  sárgarépa, fehér répa. Padlizsán, cukkini. Hagyma, lecsó.</a:t>
            </a: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hu-HU" sz="1400" dirty="0" smtClean="0"/>
              <a:t>Párolt zöldséges-almás csirkehusi</a:t>
            </a: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hu-HU" sz="1400" u="sng" dirty="0" smtClean="0"/>
              <a:t>Szezonális termékek: </a:t>
            </a:r>
            <a:r>
              <a:rPr lang="hu-HU" sz="1400" dirty="0" smtClean="0"/>
              <a:t>sütőtök-kókusz desszert, édes burgonya. </a:t>
            </a:r>
            <a:r>
              <a:rPr lang="hu-HU" sz="1400" u="sng" dirty="0" smtClean="0"/>
              <a:t>Fermentálás</a:t>
            </a:r>
            <a:r>
              <a:rPr lang="hu-HU" sz="1400" dirty="0" smtClean="0"/>
              <a:t>, házi kaják.</a:t>
            </a: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hu-HU" sz="1400" dirty="0" err="1" smtClean="0"/>
              <a:t>Kurkuma</a:t>
            </a:r>
            <a:r>
              <a:rPr lang="hu-HU" sz="1400" dirty="0" smtClean="0"/>
              <a:t>, gyömbér, fahéj.</a:t>
            </a:r>
            <a:endParaRPr lang="hu-HU" sz="14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946913" y="5950538"/>
            <a:ext cx="6633120" cy="36004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400" dirty="0" smtClean="0"/>
              <a:t> </a:t>
            </a:r>
            <a:r>
              <a:rPr lang="hu-HU" sz="1400" b="1" dirty="0" err="1"/>
              <a:t>Fördős</a:t>
            </a:r>
            <a:r>
              <a:rPr lang="hu-HU" sz="1400" b="1" dirty="0"/>
              <a:t> </a:t>
            </a:r>
            <a:r>
              <a:rPr lang="hu-HU" sz="1400" b="1" dirty="0" err="1"/>
              <a:t>Zé</a:t>
            </a:r>
            <a:r>
              <a:rPr lang="hu-HU" sz="1400" dirty="0"/>
              <a:t> bemutatja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>
                <a:solidFill>
                  <a:srgbClr val="FF0000"/>
                </a:solidFill>
                <a:hlinkClick r:id="rId7"/>
              </a:rPr>
              <a:t>https://streetkitchen.hu/receptek/hazi_ajvar_pofonegyszeruen</a:t>
            </a:r>
            <a:r>
              <a:rPr lang="hu-HU" sz="1400" dirty="0" smtClean="0">
                <a:solidFill>
                  <a:srgbClr val="FF0000"/>
                </a:solidFill>
                <a:hlinkClick r:id="rId7"/>
              </a:rPr>
              <a:t>/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4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23527" y="332656"/>
            <a:ext cx="8420549" cy="648072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G</a:t>
            </a:r>
            <a:r>
              <a:rPr lang="en-US" sz="1800" dirty="0" err="1" smtClean="0"/>
              <a:t>enetika</a:t>
            </a:r>
            <a:endParaRPr lang="hu-HU" sz="1800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37458" y="908720"/>
            <a:ext cx="5746709" cy="2736304"/>
          </a:xfrm>
          <a:prstGeom prst="rect">
            <a:avLst/>
          </a:prstGeom>
        </p:spPr>
        <p:txBody>
          <a:bodyPr vert="horz" lIns="36000" tIns="36000" rIns="36000" bIns="3600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Kb. 23000 </a:t>
            </a:r>
            <a:r>
              <a:rPr lang="en-US" sz="1400" dirty="0" err="1" smtClean="0"/>
              <a:t>gén</a:t>
            </a:r>
            <a:r>
              <a:rPr lang="en-US" sz="1400" dirty="0" smtClean="0"/>
              <a:t>.</a:t>
            </a:r>
          </a:p>
          <a:p>
            <a:pPr algn="l"/>
            <a:endParaRPr lang="en-US" sz="1400" dirty="0" smtClean="0"/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hu-HU" sz="1400" dirty="0"/>
              <a:t>MTHFR </a:t>
            </a:r>
            <a:r>
              <a:rPr lang="hu-HU" sz="1400" dirty="0" smtClean="0"/>
              <a:t>génhiba</a:t>
            </a:r>
            <a:r>
              <a:rPr lang="en-US" sz="1400" dirty="0" smtClean="0"/>
              <a:t> –</a:t>
            </a:r>
            <a:r>
              <a:rPr lang="en-US" sz="1400" dirty="0" err="1" smtClean="0"/>
              <a:t>észlelés</a:t>
            </a:r>
            <a:r>
              <a:rPr lang="en-US" sz="1400" dirty="0" smtClean="0"/>
              <a:t> pl. </a:t>
            </a:r>
            <a:r>
              <a:rPr lang="hu-HU" sz="1400" dirty="0" smtClean="0"/>
              <a:t>az</a:t>
            </a:r>
            <a:r>
              <a:rPr lang="hu-HU" sz="1400" dirty="0"/>
              <a:t> inaktív folsav magas </a:t>
            </a:r>
            <a:r>
              <a:rPr lang="hu-HU" sz="1400" dirty="0" smtClean="0"/>
              <a:t>vérszintje</a:t>
            </a:r>
            <a:endParaRPr lang="en-US" sz="1400" dirty="0" smtClean="0"/>
          </a:p>
          <a:p>
            <a:pPr algn="l"/>
            <a:r>
              <a:rPr lang="hu-HU" sz="1400" dirty="0"/>
              <a:t>"Az MTHFR enzim egy </a:t>
            </a:r>
            <a:r>
              <a:rPr lang="hu-HU" sz="1400" dirty="0" err="1"/>
              <a:t>biokatalizátor</a:t>
            </a:r>
            <a:r>
              <a:rPr lang="hu-HU" sz="1400" dirty="0"/>
              <a:t>, amely megnöveli a </a:t>
            </a:r>
            <a:r>
              <a:rPr lang="hu-HU" sz="1400" dirty="0" err="1"/>
              <a:t>metilációs</a:t>
            </a:r>
            <a:r>
              <a:rPr lang="hu-HU" sz="1400" dirty="0"/>
              <a:t> folyamat sebességét. Az MTHFR enzim hibája a gyorsítási képességet (a hibátlanhoz képest) a heterozigótáknál 40%-kal, a homozigótáknál pedig 70%-kal csökkenti. Az MTHFR enzimfehérje és a </a:t>
            </a:r>
            <a:r>
              <a:rPr lang="hu-HU" sz="1400" dirty="0" err="1"/>
              <a:t>kofaktorai</a:t>
            </a:r>
            <a:r>
              <a:rPr lang="hu-HU" sz="1400" dirty="0"/>
              <a:t> (többek közt a </a:t>
            </a:r>
            <a:r>
              <a:rPr lang="hu-HU" sz="1400" dirty="0" err="1"/>
              <a:t>folát</a:t>
            </a:r>
            <a:r>
              <a:rPr lang="hu-HU" sz="1400" dirty="0"/>
              <a:t> és a B12-vitamin) nagy szerepet játszanak a </a:t>
            </a:r>
            <a:r>
              <a:rPr lang="hu-HU" sz="1400" dirty="0" err="1"/>
              <a:t>metiláció</a:t>
            </a:r>
            <a:r>
              <a:rPr lang="hu-HU" sz="1400" dirty="0"/>
              <a:t> alapvető sejtélettani </a:t>
            </a:r>
            <a:r>
              <a:rPr lang="hu-HU" sz="1400" dirty="0" smtClean="0"/>
              <a:t>folyamatában</a:t>
            </a:r>
            <a:r>
              <a:rPr lang="en-US" sz="1400" dirty="0" smtClean="0"/>
              <a:t>…”</a:t>
            </a:r>
            <a:endParaRPr lang="hu-HU" sz="1600" dirty="0"/>
          </a:p>
          <a:p>
            <a:pPr algn="l"/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hu-HU" sz="1400" dirty="0" smtClean="0"/>
              <a:t>FOLSAV </a:t>
            </a:r>
            <a:r>
              <a:rPr lang="hu-HU" sz="1400" dirty="0"/>
              <a:t>helyett </a:t>
            </a:r>
            <a:r>
              <a:rPr lang="hu-HU" sz="1400" dirty="0" smtClean="0"/>
              <a:t>FOLÁT</a:t>
            </a:r>
            <a:r>
              <a:rPr lang="en-US" sz="1400" dirty="0" smtClean="0"/>
              <a:t> </a:t>
            </a:r>
            <a:r>
              <a:rPr lang="hu-HU" sz="1400" dirty="0" smtClean="0"/>
              <a:t>étrend-kiegészítő kell</a:t>
            </a:r>
            <a:endParaRPr lang="en-US" sz="1400" dirty="0" smtClean="0"/>
          </a:p>
          <a:p>
            <a:pPr algn="l">
              <a:lnSpc>
                <a:spcPct val="120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A</a:t>
            </a:r>
            <a:r>
              <a:rPr lang="hu-HU" sz="1400" dirty="0" smtClean="0"/>
              <a:t> nehézfém</a:t>
            </a:r>
            <a:r>
              <a:rPr lang="en-US" sz="1400" dirty="0" smtClean="0"/>
              <a:t> </a:t>
            </a:r>
            <a:r>
              <a:rPr lang="hu-HU" sz="1400" dirty="0" smtClean="0"/>
              <a:t>ürítési </a:t>
            </a:r>
            <a:r>
              <a:rPr lang="hu-HU" sz="1400" dirty="0"/>
              <a:t>képessége (mutációtól függően) valamennyire, de esetenként drasztikusan </a:t>
            </a:r>
            <a:r>
              <a:rPr lang="hu-HU" sz="1400" dirty="0" smtClean="0"/>
              <a:t>csökken</a:t>
            </a:r>
            <a:r>
              <a:rPr lang="en-US" sz="1400" dirty="0" smtClean="0"/>
              <a:t>.</a:t>
            </a:r>
            <a:endParaRPr lang="hu-HU" sz="1400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45299" y="3575518"/>
            <a:ext cx="5688632" cy="288032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>
                <a:hlinkClick r:id="rId2"/>
              </a:rPr>
              <a:t>https://</a:t>
            </a:r>
            <a:r>
              <a:rPr lang="hu-HU" sz="1400" dirty="0" smtClean="0">
                <a:hlinkClick r:id="rId2"/>
              </a:rPr>
              <a:t>centrumlab.hu/gendiagnosztika-genetikai-vizsgalatok#MTHFR</a:t>
            </a:r>
            <a:endParaRPr lang="hu-HU" sz="1400" dirty="0" smtClean="0"/>
          </a:p>
        </p:txBody>
      </p:sp>
      <p:pic>
        <p:nvPicPr>
          <p:cNvPr id="2052" name="Picture 4" descr="https://3.bp.blogspot.com/-JLlq2q9exTs/V5sCRfjZExI/AAAAAAAAJKU/-x0TBIwxz-k6pAE3Zgu9KvbANhb9mX_iACLcB/s1600/Fol%25C3%25A1t-metionin%2Bcikl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080627"/>
            <a:ext cx="2915204" cy="421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797703" y="5957462"/>
            <a:ext cx="5386670" cy="648072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B</a:t>
            </a:r>
            <a:r>
              <a:rPr lang="hu-HU" sz="1400" dirty="0" err="1" smtClean="0"/>
              <a:t>iorezonancia</a:t>
            </a:r>
            <a:r>
              <a:rPr lang="en-US" sz="1400" dirty="0" smtClean="0"/>
              <a:t> - MORA </a:t>
            </a:r>
            <a:r>
              <a:rPr lang="en-US" sz="1400" dirty="0" err="1" smtClean="0"/>
              <a:t>diagnosztika</a:t>
            </a:r>
            <a:endParaRPr lang="en-US" sz="1400" dirty="0" smtClean="0"/>
          </a:p>
          <a:p>
            <a:r>
              <a:rPr lang="hu-HU" sz="1400" dirty="0">
                <a:hlinkClick r:id="rId4"/>
              </a:rPr>
              <a:t>https://meddiamond.hu/hu</a:t>
            </a:r>
            <a:r>
              <a:rPr lang="hu-HU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5299" y="3933056"/>
            <a:ext cx="5292890" cy="399757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400" dirty="0"/>
              <a:t>A BIOLÓGIAI MŰKÖDÉS SZOFTVERE </a:t>
            </a:r>
            <a:r>
              <a:rPr lang="en-US" sz="1400" dirty="0" err="1" smtClean="0"/>
              <a:t>Az</a:t>
            </a:r>
            <a:r>
              <a:rPr lang="en-US" sz="1400" dirty="0" smtClean="0"/>
              <a:t> </a:t>
            </a:r>
            <a:r>
              <a:rPr lang="en-US" sz="1400" dirty="0" err="1" smtClean="0"/>
              <a:t>Epigenetika</a:t>
            </a:r>
            <a:r>
              <a:rPr lang="en-US" sz="1400" dirty="0" smtClean="0"/>
              <a:t>. </a:t>
            </a:r>
            <a:endParaRPr lang="hu-HU" sz="1400" dirty="0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23526" y="4253775"/>
            <a:ext cx="5544617" cy="975425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err="1"/>
              <a:t>Milliós</a:t>
            </a:r>
            <a:r>
              <a:rPr lang="en-US" sz="1400" dirty="0"/>
              <a:t> </a:t>
            </a:r>
            <a:r>
              <a:rPr lang="en-US" sz="1400" dirty="0" err="1"/>
              <a:t>nagységrendű</a:t>
            </a:r>
            <a:r>
              <a:rPr lang="en-US" sz="1400" dirty="0"/>
              <a:t> </a:t>
            </a:r>
            <a:r>
              <a:rPr lang="en-US" sz="1400" dirty="0" err="1" smtClean="0"/>
              <a:t>epigén</a:t>
            </a:r>
            <a:r>
              <a:rPr lang="en-US" sz="1400" dirty="0" smtClean="0"/>
              <a:t>.</a:t>
            </a:r>
          </a:p>
          <a:p>
            <a:pPr algn="l"/>
            <a:r>
              <a:rPr lang="en-US" sz="1400" dirty="0" smtClean="0"/>
              <a:t>A</a:t>
            </a:r>
            <a:r>
              <a:rPr lang="hu-HU" sz="1400" dirty="0" smtClean="0"/>
              <a:t> </a:t>
            </a:r>
            <a:r>
              <a:rPr lang="hu-HU" sz="1400" dirty="0"/>
              <a:t>környezeti </a:t>
            </a:r>
            <a:r>
              <a:rPr lang="hu-HU" sz="1400" dirty="0" smtClean="0"/>
              <a:t>tényezők hatása</a:t>
            </a:r>
            <a:r>
              <a:rPr lang="en-US" sz="1400" dirty="0" smtClean="0"/>
              <a:t>, </a:t>
            </a:r>
            <a:r>
              <a:rPr lang="en-US" sz="1400" dirty="0"/>
              <a:t>a</a:t>
            </a:r>
            <a:r>
              <a:rPr lang="hu-HU" sz="1400" dirty="0" smtClean="0"/>
              <a:t> </a:t>
            </a:r>
            <a:r>
              <a:rPr lang="hu-HU" sz="1400" dirty="0"/>
              <a:t>szerzett tulajdonságok </a:t>
            </a:r>
            <a:r>
              <a:rPr lang="hu-HU" sz="1400" dirty="0" smtClean="0"/>
              <a:t>öröklése</a:t>
            </a:r>
            <a:r>
              <a:rPr lang="en-US" sz="1400" dirty="0" smtClean="0"/>
              <a:t>.</a:t>
            </a:r>
          </a:p>
          <a:p>
            <a:pPr algn="l"/>
            <a:r>
              <a:rPr lang="en-US" sz="1400" dirty="0" err="1" smtClean="0">
                <a:solidFill>
                  <a:srgbClr val="FF0000"/>
                </a:solidFill>
              </a:rPr>
              <a:t>Falus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András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/>
              <a:t>Széchenyi-díjas magyar immunológus, egyetemi tanár, a Magyar Tudományos Akadémia rendes tagja</a:t>
            </a:r>
            <a:r>
              <a:rPr lang="en-US" sz="1400" dirty="0" smtClean="0"/>
              <a:t> 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334414" y="5229200"/>
            <a:ext cx="5605738" cy="720080"/>
          </a:xfrm>
          <a:prstGeom prst="rect">
            <a:avLst/>
          </a:prstGeom>
        </p:spPr>
        <p:txBody>
          <a:bodyPr vert="horz" lIns="36000" tIns="36000" rIns="36000" bIns="3600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www.libri.hu/konyv/falus_andras.zene-es-egeszseg.html</a:t>
            </a:r>
            <a:endParaRPr lang="en-US" sz="1400" dirty="0" smtClean="0"/>
          </a:p>
          <a:p>
            <a:pPr algn="l"/>
            <a:r>
              <a:rPr lang="en-US" sz="1400" dirty="0"/>
              <a:t>A</a:t>
            </a:r>
            <a:r>
              <a:rPr lang="hu-HU" sz="1400" dirty="0" smtClean="0"/>
              <a:t> </a:t>
            </a:r>
            <a:r>
              <a:rPr lang="hu-HU" sz="1400" dirty="0"/>
              <a:t>zene üzenetéről szól, a zene tanításáról, gyógyerejéről, közösségformáló, tudományos, pedagógiai, művészi, lelki, pszichés, sejtek szintjén működő, zsigeri, kimondhatatlan szempontjairól.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789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Nem betegség, hanem eltérő képességprofil.</a:t>
            </a: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83568" y="1340768"/>
            <a:ext cx="7848872" cy="432048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 smtClean="0"/>
              <a:t>„Eltéréseink </a:t>
            </a:r>
            <a:r>
              <a:rPr lang="hu-HU" sz="1800" dirty="0"/>
              <a:t>az emberi kapcsolatok, a kommunikáció, érdeklődési területeink és az érzékszervi ingerek feldolgozása terén mutatkoznak meg, máshogyan látjuk a világot, és másképpen tanulunk, bizonyos dolgokat könnyebben, más dolgokat pedig nehezebben sajátítunk el, mint a </a:t>
            </a:r>
            <a:r>
              <a:rPr lang="hu-HU" sz="1800" dirty="0" err="1"/>
              <a:t>neurotipikus</a:t>
            </a:r>
            <a:r>
              <a:rPr lang="hu-HU" sz="1800" dirty="0"/>
              <a:t> emberek” </a:t>
            </a:r>
            <a:endParaRPr lang="hu-HU" sz="1800" dirty="0" smtClean="0"/>
          </a:p>
          <a:p>
            <a:pPr algn="l"/>
            <a:endParaRPr lang="hu-HU" sz="1600" dirty="0" smtClean="0"/>
          </a:p>
          <a:p>
            <a:pPr algn="l"/>
            <a:endParaRPr lang="hu-HU" sz="1600" dirty="0"/>
          </a:p>
          <a:p>
            <a:pPr algn="l">
              <a:spcAft>
                <a:spcPts val="400"/>
              </a:spcAft>
            </a:pPr>
            <a:r>
              <a:rPr lang="hu-HU" sz="1600" dirty="0" smtClean="0"/>
              <a:t>		</a:t>
            </a:r>
            <a:r>
              <a:rPr lang="hu-HU" sz="1800" dirty="0" smtClean="0"/>
              <a:t>Mivel állunk szemben? – megismerés</a:t>
            </a:r>
          </a:p>
          <a:p>
            <a:pPr algn="l">
              <a:spcAft>
                <a:spcPts val="400"/>
              </a:spcAft>
            </a:pPr>
            <a:r>
              <a:rPr lang="hu-HU" sz="1800" dirty="0" smtClean="0"/>
              <a:t>		Elfogadás – család és nevelési intézmények</a:t>
            </a:r>
            <a:endParaRPr lang="hu-HU" sz="1800" dirty="0" smtClean="0"/>
          </a:p>
          <a:p>
            <a:pPr algn="l">
              <a:spcAft>
                <a:spcPts val="400"/>
              </a:spcAft>
            </a:pPr>
            <a:r>
              <a:rPr lang="hu-HU" sz="1800" dirty="0" smtClean="0"/>
              <a:t>		Étrenddel a fejleszthetőségért – intoleranciák, GAP</a:t>
            </a:r>
          </a:p>
          <a:p>
            <a:pPr algn="l">
              <a:spcAft>
                <a:spcPts val="400"/>
              </a:spcAft>
            </a:pPr>
            <a:r>
              <a:rPr lang="hu-HU" sz="1800" dirty="0" smtClean="0"/>
              <a:t>		Fejlesztés – ami, amikor szükséges</a:t>
            </a:r>
          </a:p>
          <a:p>
            <a:pPr algn="l">
              <a:spcAft>
                <a:spcPts val="400"/>
              </a:spcAft>
            </a:pPr>
            <a:r>
              <a:rPr lang="hu-HU" sz="1800" dirty="0" smtClean="0"/>
              <a:t>		Környezeti hatások – sport, mozgás, zene, élettér, saját idő</a:t>
            </a:r>
          </a:p>
          <a:p>
            <a:pPr algn="l">
              <a:spcAft>
                <a:spcPts val="400"/>
              </a:spcAft>
            </a:pPr>
            <a:r>
              <a:rPr lang="hu-HU" sz="1800" dirty="0" smtClean="0"/>
              <a:t>		Tanulási megsegítés – vizualitás, eszközök</a:t>
            </a:r>
          </a:p>
          <a:p>
            <a:pPr algn="l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2173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Advent 3. </a:t>
            </a:r>
            <a:r>
              <a:rPr lang="hu-HU" sz="1600" dirty="0"/>
              <a:t>harmadik </a:t>
            </a:r>
            <a:r>
              <a:rPr lang="hu-HU" sz="1600" dirty="0" smtClean="0"/>
              <a:t>vasárnap</a:t>
            </a:r>
            <a:r>
              <a:rPr lang="en-US" sz="1600" dirty="0" smtClean="0"/>
              <a:t>ja</a:t>
            </a:r>
            <a:endParaRPr lang="hu-H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085150" cy="35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619672" y="4509120"/>
            <a:ext cx="6085150" cy="648072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A </a:t>
            </a:r>
            <a:r>
              <a:rPr lang="en-US" sz="1400" dirty="0" err="1" smtClean="0"/>
              <a:t>katolikus</a:t>
            </a:r>
            <a:r>
              <a:rPr lang="en-US" sz="1400" dirty="0" smtClean="0"/>
              <a:t> </a:t>
            </a:r>
            <a:r>
              <a:rPr lang="en-US" sz="1400" dirty="0" err="1" smtClean="0"/>
              <a:t>népi</a:t>
            </a:r>
            <a:r>
              <a:rPr lang="en-US" sz="1400" dirty="0" smtClean="0"/>
              <a:t> </a:t>
            </a:r>
            <a:r>
              <a:rPr lang="en-US" sz="1400" dirty="0" err="1" smtClean="0"/>
              <a:t>vallásoságban</a:t>
            </a:r>
            <a:r>
              <a:rPr lang="en-US" sz="1400" dirty="0" smtClean="0"/>
              <a:t> a hit, a </a:t>
            </a:r>
            <a:r>
              <a:rPr lang="en-US" sz="1400" dirty="0" err="1" smtClean="0"/>
              <a:t>remény</a:t>
            </a:r>
            <a:r>
              <a:rPr lang="en-US" sz="1400" dirty="0" smtClean="0"/>
              <a:t>, </a:t>
            </a:r>
            <a:r>
              <a:rPr lang="en-US" sz="1400" dirty="0" err="1" smtClean="0"/>
              <a:t>az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öröm</a:t>
            </a:r>
            <a:r>
              <a:rPr lang="en-US" sz="1400" dirty="0" smtClean="0"/>
              <a:t> </a:t>
            </a:r>
            <a:r>
              <a:rPr lang="en-US" sz="1400" dirty="0" err="1" smtClean="0"/>
              <a:t>és</a:t>
            </a:r>
            <a:r>
              <a:rPr lang="en-US" sz="1400" dirty="0" smtClean="0"/>
              <a:t> a </a:t>
            </a:r>
            <a:r>
              <a:rPr lang="en-US" sz="1400" dirty="0" err="1" smtClean="0"/>
              <a:t>szeretet</a:t>
            </a:r>
            <a:r>
              <a:rPr lang="en-US" sz="1400" dirty="0" smtClean="0"/>
              <a:t> </a:t>
            </a:r>
            <a:r>
              <a:rPr lang="en-US" sz="1400" dirty="0" err="1" smtClean="0"/>
              <a:t>gyertyája</a:t>
            </a:r>
            <a:r>
              <a:rPr lang="en-US" sz="1400" dirty="0" smtClean="0"/>
              <a:t>.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619673" y="5192216"/>
            <a:ext cx="6085150" cy="855712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" dirty="0"/>
          </a:p>
          <a:p>
            <a:r>
              <a:rPr lang="en-US" sz="1400" dirty="0" err="1" smtClean="0"/>
              <a:t>Valamint</a:t>
            </a:r>
            <a:endParaRPr lang="en-US" sz="1400" dirty="0" smtClean="0"/>
          </a:p>
          <a:p>
            <a:r>
              <a:rPr lang="en-US" sz="1400" dirty="0" smtClean="0"/>
              <a:t>A </a:t>
            </a:r>
            <a:r>
              <a:rPr lang="en-US" sz="1400" dirty="0" err="1" smtClean="0"/>
              <a:t>béke</a:t>
            </a:r>
            <a:r>
              <a:rPr lang="en-US" sz="1400" dirty="0" smtClean="0"/>
              <a:t>, </a:t>
            </a:r>
            <a:r>
              <a:rPr lang="en-US" sz="1400" dirty="0"/>
              <a:t>a hit, </a:t>
            </a:r>
            <a:r>
              <a:rPr lang="en-US" sz="1400" dirty="0" smtClean="0"/>
              <a:t>a </a:t>
            </a:r>
            <a:r>
              <a:rPr lang="en-US" sz="1400" dirty="0" err="1" smtClean="0"/>
              <a:t>szeretet</a:t>
            </a:r>
            <a:r>
              <a:rPr lang="en-US" sz="1400" dirty="0" smtClean="0"/>
              <a:t> </a:t>
            </a:r>
            <a:r>
              <a:rPr lang="en-US" sz="1400" dirty="0" err="1" smtClean="0"/>
              <a:t>jelképei</a:t>
            </a:r>
            <a:r>
              <a:rPr lang="en-US" sz="1400" dirty="0" smtClean="0"/>
              <a:t> </a:t>
            </a:r>
            <a:r>
              <a:rPr lang="en-US" sz="1400" dirty="0" err="1" smtClean="0"/>
              <a:t>és</a:t>
            </a:r>
            <a:r>
              <a:rPr lang="en-US" sz="1400" dirty="0" smtClean="0"/>
              <a:t> ha </a:t>
            </a:r>
            <a:r>
              <a:rPr lang="en-US" sz="1400" dirty="0" err="1" smtClean="0"/>
              <a:t>ezeket</a:t>
            </a:r>
            <a:r>
              <a:rPr lang="en-US" sz="1400" dirty="0" smtClean="0"/>
              <a:t> </a:t>
            </a:r>
            <a:r>
              <a:rPr lang="en-US" sz="1400" dirty="0" err="1" smtClean="0"/>
              <a:t>valami</a:t>
            </a:r>
            <a:r>
              <a:rPr lang="en-US" sz="1400" dirty="0" smtClean="0"/>
              <a:t> </a:t>
            </a:r>
            <a:r>
              <a:rPr lang="en-US" sz="1400" dirty="0" err="1" smtClean="0"/>
              <a:t>külső</a:t>
            </a:r>
            <a:r>
              <a:rPr lang="en-US" sz="1400" dirty="0" smtClean="0"/>
              <a:t> </a:t>
            </a:r>
            <a:r>
              <a:rPr lang="en-US" sz="1400" dirty="0" err="1" smtClean="0"/>
              <a:t>tényező</a:t>
            </a:r>
            <a:r>
              <a:rPr lang="en-US" sz="1400" dirty="0" smtClean="0"/>
              <a:t> </a:t>
            </a:r>
            <a:r>
              <a:rPr lang="en-US" sz="1400" dirty="0" err="1" smtClean="0"/>
              <a:t>ki</a:t>
            </a:r>
            <a:r>
              <a:rPr lang="hu-HU" sz="1400" dirty="0" smtClean="0"/>
              <a:t>o</a:t>
            </a:r>
            <a:r>
              <a:rPr lang="en-US" sz="1400" dirty="0" err="1" smtClean="0"/>
              <a:t>ltaná</a:t>
            </a:r>
            <a:r>
              <a:rPr lang="en-US" sz="1400" dirty="0" smtClean="0"/>
              <a:t> </a:t>
            </a:r>
            <a:r>
              <a:rPr lang="en-US" sz="1400" dirty="0" err="1" smtClean="0"/>
              <a:t>ott</a:t>
            </a:r>
            <a:r>
              <a:rPr lang="en-US" sz="1400" dirty="0" smtClean="0"/>
              <a:t> a </a:t>
            </a:r>
            <a:r>
              <a:rPr lang="en-US" sz="1400" dirty="0" err="1" smtClean="0"/>
              <a:t>remény</a:t>
            </a:r>
            <a:r>
              <a:rPr lang="en-US" sz="1400" dirty="0" smtClean="0"/>
              <a:t> </a:t>
            </a:r>
            <a:r>
              <a:rPr lang="en-US" sz="1400" dirty="0" err="1" smtClean="0"/>
              <a:t>gyertyája</a:t>
            </a:r>
            <a:r>
              <a:rPr lang="en-US" sz="1400" dirty="0" smtClean="0"/>
              <a:t>.</a:t>
            </a:r>
          </a:p>
          <a:p>
            <a:pPr algn="l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4399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452</Words>
  <Application>Microsoft Office PowerPoint</Application>
  <PresentationFormat>Diavetítés a képernyőre (4:3 oldalarány)</PresentationFormat>
  <Paragraphs>84</Paragraphs>
  <Slides>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Tombor Péter Humánus Alapítványi Általános Iskola   8. osztály                 Varga Mária és Komári Lilla</vt:lpstr>
      <vt:lpstr>A fejlődés során feltárt általánosítható sajátosságok. IBS (irritábilis bél szindróma, az emésztőrendszer funkciózavara)  Étel érzékenység és allergia</vt:lpstr>
      <vt:lpstr>PowerPoint bemutató</vt:lpstr>
      <vt:lpstr>PowerPoint bemutató</vt:lpstr>
      <vt:lpstr>Nem betegség, hanem eltérő képességprofil.</vt:lpstr>
      <vt:lpstr>Advent 3. harmadik vasárnapja</vt:lpstr>
    </vt:vector>
  </TitlesOfParts>
  <Company>sanofi-aventis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Magasan funkcionáló auti</dc:title>
  <dc:creator>Tombor, Zoltan /HU</dc:creator>
  <cp:lastModifiedBy>Tombor, Zoltan /HU</cp:lastModifiedBy>
  <cp:revision>54</cp:revision>
  <cp:lastPrinted>2018-12-14T12:57:10Z</cp:lastPrinted>
  <dcterms:created xsi:type="dcterms:W3CDTF">2018-12-13T13:48:26Z</dcterms:created>
  <dcterms:modified xsi:type="dcterms:W3CDTF">2018-12-17T12:09:44Z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1648140419</vt:i4>
  </property>
  <property fmtid="{D5CDD505-2E9C-101B-9397-08002B2CF9AE}" pid="3" name="_NewReviewCycle">
    <vt:lpwstr/>
  </property>
  <property fmtid="{D5CDD505-2E9C-101B-9397-08002B2CF9AE}" pid="4" name="_EmailSubject">
    <vt:lpwstr>HumanusPeti</vt:lpwstr>
  </property>
  <property fmtid="{D5CDD505-2E9C-101B-9397-08002B2CF9AE}" pid="5" name="_AuthorEmail">
    <vt:lpwstr>Zoltan.Tombor@sanofi.com</vt:lpwstr>
  </property>
  <property fmtid="{D5CDD505-2E9C-101B-9397-08002B2CF9AE}" pid="6" name="_AuthorEmailDisplayName">
    <vt:lpwstr>Tombor, Zoltan /HU</vt:lpwstr>
  </property>
</Properties>
</file>